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2" r:id="rId2"/>
    <p:sldId id="265" r:id="rId3"/>
    <p:sldId id="263" r:id="rId4"/>
    <p:sldId id="260" r:id="rId5"/>
    <p:sldId id="268" r:id="rId6"/>
    <p:sldId id="269" r:id="rId7"/>
    <p:sldId id="270" r:id="rId8"/>
    <p:sldId id="266" r:id="rId9"/>
    <p:sldId id="267" r:id="rId10"/>
    <p:sldId id="271" r:id="rId11"/>
    <p:sldId id="264" r:id="rId12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102E"/>
    <a:srgbClr val="010000"/>
    <a:srgbClr val="7F7F7F"/>
    <a:srgbClr val="ACA39A"/>
    <a:srgbClr val="F1BE48"/>
    <a:srgbClr val="7A6E67"/>
    <a:srgbClr val="CE1126"/>
    <a:srgbClr val="6E6259"/>
    <a:srgbClr val="F2BF49"/>
    <a:srgbClr val="ADA0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666" autoAdjust="0"/>
    <p:restoredTop sz="86390" autoAdjust="0"/>
  </p:normalViewPr>
  <p:slideViewPr>
    <p:cSldViewPr>
      <p:cViewPr varScale="1">
        <p:scale>
          <a:sx n="126" d="100"/>
          <a:sy n="126" d="100"/>
        </p:scale>
        <p:origin x="792" y="120"/>
      </p:cViewPr>
      <p:guideLst>
        <p:guide orient="horz" pos="2160"/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55A0C9-E830-1241-BEA3-6925DA004ECF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84522-76EF-EF4D-8870-07F3436BA4E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0241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45082-6AF3-024B-A14D-C5AD8123919E}" type="datetimeFigureOut">
              <a:rPr lang="en-US" smtClean="0"/>
              <a:pPr/>
              <a:t>12/7/2023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6D18E-8B09-B24B-9169-4FC527B8D8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48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fades in, red pops up. Only this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020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fades in, red pops up. Only this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5188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fades in, red pops up. Only this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550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fades in, red pops up. Only this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336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names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890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fades in, red pops up. Only this page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331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A6D18E-8B09-B24B-9169-4FC527B8D84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81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0" y="4633931"/>
            <a:ext cx="9144000" cy="509569"/>
          </a:xfrm>
          <a:prstGeom prst="rect">
            <a:avLst/>
          </a:prstGeom>
          <a:solidFill>
            <a:srgbClr val="C8102E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212725" y="2616994"/>
            <a:ext cx="18466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2" name="Picture 11" descr="ISU LEFT white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" y="4788715"/>
            <a:ext cx="2396490" cy="19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 Placeholder 4"/>
          <p:cNvSpPr txBox="1">
            <a:spLocks/>
          </p:cNvSpPr>
          <p:nvPr userDrawn="1"/>
        </p:nvSpPr>
        <p:spPr>
          <a:xfrm>
            <a:off x="4163705" y="4755356"/>
            <a:ext cx="4191000" cy="285750"/>
          </a:xfrm>
          <a:prstGeom prst="rect">
            <a:avLst/>
          </a:prstGeom>
        </p:spPr>
        <p:txBody>
          <a:bodyPr/>
          <a:lstStyle>
            <a:lvl1pPr marL="0" indent="0" algn="r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None/>
              <a:defRPr sz="1600" b="1" i="0" baseline="0">
                <a:solidFill>
                  <a:schemeClr val="bg1"/>
                </a:solidFill>
                <a:latin typeface="Univers 65" charset="0"/>
                <a:ea typeface="Univers 65" charset="0"/>
                <a:cs typeface="Univers 65" charset="0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6E6259"/>
                </a:solidFill>
                <a:latin typeface="+mn-lt"/>
                <a:ea typeface="Geneva" charset="-128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CE1126"/>
              </a:buClr>
              <a:buSzPct val="80000"/>
              <a:buFont typeface="Times" charset="0"/>
              <a:buChar char="•"/>
              <a:defRPr sz="2600">
                <a:solidFill>
                  <a:srgbClr val="7A6E67"/>
                </a:solidFill>
                <a:latin typeface="+mn-lt"/>
                <a:ea typeface="Geneva" charset="-128"/>
              </a:defRPr>
            </a:lvl9pPr>
          </a:lstStyle>
          <a:p>
            <a:pPr eaLnBrk="1" hangingPunct="1"/>
            <a:r>
              <a:rPr lang="en-US" sz="1200" kern="0" dirty="0">
                <a:latin typeface="Univers 75 Black" charset="0"/>
                <a:ea typeface="Univers 75 Black" charset="0"/>
                <a:cs typeface="Univers 75 Black" charset="0"/>
              </a:rPr>
              <a:t>Unit or Department Name Here</a:t>
            </a:r>
          </a:p>
        </p:txBody>
      </p:sp>
      <p:cxnSp>
        <p:nvCxnSpPr>
          <p:cNvPr id="10" name="Straight Connector 9"/>
          <p:cNvCxnSpPr/>
          <p:nvPr userDrawn="1"/>
        </p:nvCxnSpPr>
        <p:spPr bwMode="auto">
          <a:xfrm>
            <a:off x="8458200" y="4816475"/>
            <a:ext cx="0" cy="152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Slide Number Placeholder 5"/>
          <p:cNvSpPr txBox="1">
            <a:spLocks/>
          </p:cNvSpPr>
          <p:nvPr userDrawn="1"/>
        </p:nvSpPr>
        <p:spPr>
          <a:xfrm>
            <a:off x="8534400" y="4755356"/>
            <a:ext cx="533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Time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pPr algn="l"/>
            <a:fld id="{60FAC648-EA3A-9C41-B47D-FEC33027B8CE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2345\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8102E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500">
          <a:solidFill>
            <a:srgbClr val="CE1126"/>
          </a:solidFill>
          <a:latin typeface="Univers 67 CondensedBold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6E6259"/>
          </a:solidFill>
          <a:latin typeface="+mn-lt"/>
          <a:ea typeface="Geneva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CE1126"/>
        </a:buClr>
        <a:buSzPct val="80000"/>
        <a:buFont typeface="Times" charset="0"/>
        <a:buChar char="•"/>
        <a:defRPr sz="2600">
          <a:solidFill>
            <a:srgbClr val="7A6E67"/>
          </a:solidFill>
          <a:latin typeface="+mn-lt"/>
          <a:ea typeface="Geneva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achine vision for mechatronic systems - High Tech Institute - machine ...">
            <a:extLst>
              <a:ext uri="{FF2B5EF4-FFF2-40B4-BE49-F238E27FC236}">
                <a16:creationId xmlns:a16="http://schemas.microsoft.com/office/drawing/2014/main" id="{BDEAF54B-AC31-2850-3861-C5553AFEC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 bwMode="auto">
          <a:xfrm>
            <a:off x="0" y="0"/>
            <a:ext cx="9144000" cy="5143500"/>
          </a:xfrm>
          <a:prstGeom prst="rect">
            <a:avLst/>
          </a:prstGeom>
          <a:solidFill>
            <a:srgbClr val="C8102E">
              <a:alpha val="9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C8102E"/>
              </a:solidFill>
              <a:effectLst/>
              <a:latin typeface="Time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34453" y="2800112"/>
            <a:ext cx="716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 456</a:t>
            </a:r>
          </a:p>
        </p:txBody>
      </p:sp>
      <p:cxnSp>
        <p:nvCxnSpPr>
          <p:cNvPr id="49" name="Straight Connector 48"/>
          <p:cNvCxnSpPr/>
          <p:nvPr/>
        </p:nvCxnSpPr>
        <p:spPr bwMode="auto">
          <a:xfrm>
            <a:off x="0" y="3511550"/>
            <a:ext cx="9144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>
                <a:alpha val="80000"/>
              </a:srgb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914400" y="2069128"/>
            <a:ext cx="7162800" cy="707886"/>
          </a:xfrm>
          <a:prstGeom prst="rect">
            <a:avLst/>
          </a:prstGeom>
          <a:noFill/>
        </p:spPr>
        <p:txBody>
          <a:bodyPr wrap="square" rtlCol="0" anchor="b" anchorCtr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Part Identification</a:t>
            </a:r>
          </a:p>
        </p:txBody>
      </p:sp>
      <p:pic>
        <p:nvPicPr>
          <p:cNvPr id="13" name="Picture 12" descr="ISU LEFT white.eps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77000" y="4788715"/>
            <a:ext cx="2396490" cy="1973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Box 13"/>
          <p:cNvSpPr txBox="1"/>
          <p:nvPr/>
        </p:nvSpPr>
        <p:spPr>
          <a:xfrm>
            <a:off x="934453" y="3822835"/>
            <a:ext cx="716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"/>
            <a:r>
              <a:rPr lang="en-US" sz="1600" i="1" dirty="0">
                <a:solidFill>
                  <a:schemeClr val="bg1"/>
                </a:solidFill>
                <a:latin typeface="Times New Roman" panose="02020603050405020304" pitchFamily="18" charset="0"/>
                <a:ea typeface="ITC Berkeley Oldstyle Book" charset="0"/>
                <a:cs typeface="Times New Roman" panose="02020603050405020304" pitchFamily="18" charset="0"/>
              </a:rPr>
              <a:t>Nicholas Hendley</a:t>
            </a:r>
          </a:p>
        </p:txBody>
      </p:sp>
    </p:spTree>
    <p:extLst>
      <p:ext uri="{BB962C8B-B14F-4D97-AF65-F5344CB8AC3E}">
        <p14:creationId xmlns:p14="http://schemas.microsoft.com/office/powerpoint/2010/main" val="693819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604520" y="583109"/>
            <a:ext cx="510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8102E"/>
                </a:solidFill>
                <a:latin typeface="Univers 75 Black" charset="0"/>
              </a:rPr>
              <a:t>Shortcomings</a:t>
            </a:r>
            <a:endParaRPr lang="en-US" dirty="0">
              <a:solidFill>
                <a:srgbClr val="C8102E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685800" y="112395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E4B1AF9-69B0-1F77-68AB-354A5054B6AD}"/>
              </a:ext>
            </a:extLst>
          </p:cNvPr>
          <p:cNvSpPr txBox="1"/>
          <p:nvPr/>
        </p:nvSpPr>
        <p:spPr>
          <a:xfrm>
            <a:off x="685800" y="1363471"/>
            <a:ext cx="4763386" cy="16190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Image taking process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Improve lighting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Improve Background contrast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More prop variance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2CB62AB-9D0A-403E-62BC-327F8C08FEA9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</p:spTree>
    <p:extLst>
      <p:ext uri="{BB962C8B-B14F-4D97-AF65-F5344CB8AC3E}">
        <p14:creationId xmlns:p14="http://schemas.microsoft.com/office/powerpoint/2010/main" val="695239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lastic Injection Molding | Mack Molding - Plastic Injection Molding ...">
            <a:extLst>
              <a:ext uri="{FF2B5EF4-FFF2-40B4-BE49-F238E27FC236}">
                <a16:creationId xmlns:a16="http://schemas.microsoft.com/office/drawing/2014/main" id="{FD1C30C8-C04D-CDA6-2BBE-0014C57CF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4" b="25666"/>
          <a:stretch/>
        </p:blipFill>
        <p:spPr bwMode="auto">
          <a:xfrm>
            <a:off x="-13546" y="0"/>
            <a:ext cx="9157546" cy="4629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-1" y="2247928"/>
            <a:ext cx="9157547" cy="1062019"/>
          </a:xfrm>
          <a:prstGeom prst="rect">
            <a:avLst/>
          </a:prstGeom>
          <a:solidFill>
            <a:srgbClr val="C8102E">
              <a:alpha val="90000"/>
            </a:srgb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>
              <a:solidFill>
                <a:srgbClr val="C8102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9740" y="2363438"/>
            <a:ext cx="8224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sz="4800" b="1" dirty="0">
                <a:solidFill>
                  <a:srgbClr val="F1BE48"/>
                </a:solidFill>
                <a:latin typeface="Times New Roman" panose="02020603050405020304" pitchFamily="18" charset="0"/>
                <a:ea typeface="ITC Berkeley Oldstyle" charset="0"/>
                <a:cs typeface="Times New Roman" panose="02020603050405020304" pitchFamily="18" charset="0"/>
              </a:rPr>
              <a:t>Conclusion</a:t>
            </a:r>
            <a:endParaRPr lang="en-US" sz="1800" b="1" dirty="0">
              <a:solidFill>
                <a:srgbClr val="F1BE48"/>
              </a:solidFill>
              <a:latin typeface="Times New Roman" panose="02020603050405020304" pitchFamily="18" charset="0"/>
              <a:ea typeface="ITC Berkeley Oldstyle" charset="0"/>
              <a:cs typeface="Times New Roman" panose="02020603050405020304" pitchFamily="18" charset="0"/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8458200" y="4816475"/>
            <a:ext cx="0" cy="152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5482C23-D7CB-453B-E278-E503F642416E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75495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Straight Connector 18"/>
          <p:cNvCxnSpPr/>
          <p:nvPr/>
        </p:nvCxnSpPr>
        <p:spPr bwMode="auto">
          <a:xfrm>
            <a:off x="685800" y="1123950"/>
            <a:ext cx="7620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604520" y="583109"/>
            <a:ext cx="510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Project Scope</a:t>
            </a:r>
            <a:endParaRPr lang="en-US" dirty="0">
              <a:solidFill>
                <a:srgbClr val="C8102E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4520" y="1383090"/>
            <a:ext cx="7701280" cy="254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Develop a MATLAB program capable of the following: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endParaRPr lang="en-US" sz="1800" dirty="0">
              <a:solidFill>
                <a:srgbClr val="7A6E67"/>
              </a:solidFill>
              <a:latin typeface="ITC Berkeley Oldstyle Medium" charset="0"/>
              <a:ea typeface="ITC Berkeley Oldstyle Medium" charset="0"/>
              <a:cs typeface="ITC Berkeley Oldstyle Medium" charset="0"/>
            </a:endParaRP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Blip>
                <a:blip r:embed="rId2"/>
              </a:buBlip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Identify all gumballs present in image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Blip>
                <a:blip r:embed="rId2"/>
              </a:buBlip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Classify each gumball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Blip>
                <a:blip r:embed="rId2"/>
              </a:buBlip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By color</a:t>
            </a:r>
          </a:p>
          <a:p>
            <a:pPr marL="742950" lvl="1" indent="-285750">
              <a:lnSpc>
                <a:spcPct val="150000"/>
              </a:lnSpc>
              <a:spcBef>
                <a:spcPts val="0"/>
              </a:spcBef>
              <a:buBlip>
                <a:blip r:embed="rId2"/>
              </a:buBlip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By diameter	</a:t>
            </a:r>
          </a:p>
        </p:txBody>
      </p:sp>
      <p:cxnSp>
        <p:nvCxnSpPr>
          <p:cNvPr id="25" name="Straight Connector 24"/>
          <p:cNvCxnSpPr/>
          <p:nvPr/>
        </p:nvCxnSpPr>
        <p:spPr bwMode="auto">
          <a:xfrm>
            <a:off x="8458200" y="4816475"/>
            <a:ext cx="0" cy="152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5" name="Picture 4" descr="A group of candy on graph paper&#10;&#10;Description automatically generated">
            <a:extLst>
              <a:ext uri="{FF2B5EF4-FFF2-40B4-BE49-F238E27FC236}">
                <a16:creationId xmlns:a16="http://schemas.microsoft.com/office/drawing/2014/main" id="{1ED33938-F6CA-5861-259B-DE792866F8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11" t="19714" r="12223" b="14445"/>
          <a:stretch/>
        </p:blipFill>
        <p:spPr>
          <a:xfrm>
            <a:off x="5486400" y="2190750"/>
            <a:ext cx="3429001" cy="2208623"/>
          </a:xfrm>
          <a:prstGeom prst="rect">
            <a:avLst/>
          </a:prstGeom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B0E4181-092D-CDF3-3F3A-A9659D845BD4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74946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3694814" y="583109"/>
            <a:ext cx="510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Application</a:t>
            </a:r>
            <a:endParaRPr lang="en-US" dirty="0">
              <a:solidFill>
                <a:srgbClr val="C8102E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 bwMode="auto">
          <a:xfrm>
            <a:off x="3776094" y="1123950"/>
            <a:ext cx="4377306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3694814" y="1383090"/>
            <a:ext cx="4763386" cy="143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Industrial Automation</a:t>
            </a:r>
          </a:p>
          <a:p>
            <a:pPr marL="285750" indent="-285750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Detect faults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Separate variations</a:t>
            </a:r>
          </a:p>
        </p:txBody>
      </p:sp>
      <p:cxnSp>
        <p:nvCxnSpPr>
          <p:cNvPr id="24" name="Straight Connector 23"/>
          <p:cNvCxnSpPr/>
          <p:nvPr/>
        </p:nvCxnSpPr>
        <p:spPr bwMode="auto">
          <a:xfrm>
            <a:off x="8458200" y="4816475"/>
            <a:ext cx="0" cy="152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Rectangle 1"/>
          <p:cNvSpPr/>
          <p:nvPr/>
        </p:nvSpPr>
        <p:spPr bwMode="auto">
          <a:xfrm>
            <a:off x="0" y="0"/>
            <a:ext cx="3090672" cy="4636008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pic>
        <p:nvPicPr>
          <p:cNvPr id="1028" name="Picture 4" descr="3 Components of Injection Molding | 🥇 Injection Molding Applications">
            <a:extLst>
              <a:ext uri="{FF2B5EF4-FFF2-40B4-BE49-F238E27FC236}">
                <a16:creationId xmlns:a16="http://schemas.microsoft.com/office/drawing/2014/main" id="{0378354E-95C7-D4F1-6A8E-94EEA9D108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14" r="28257"/>
          <a:stretch/>
        </p:blipFill>
        <p:spPr bwMode="auto">
          <a:xfrm>
            <a:off x="0" y="0"/>
            <a:ext cx="3090672" cy="4636004"/>
          </a:xfrm>
          <a:prstGeom prst="rect">
            <a:avLst/>
          </a:prstGeom>
          <a:noFill/>
          <a:effectLst>
            <a:innerShdw blurRad="114300">
              <a:prstClr val="black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035D38C-3380-BA0E-88DB-C98C57A93E01}"/>
              </a:ext>
            </a:extLst>
          </p:cNvPr>
          <p:cNvSpPr/>
          <p:nvPr/>
        </p:nvSpPr>
        <p:spPr bwMode="auto">
          <a:xfrm>
            <a:off x="0" y="0"/>
            <a:ext cx="3090672" cy="4636008"/>
          </a:xfrm>
          <a:prstGeom prst="rect">
            <a:avLst/>
          </a:prstGeom>
          <a:solidFill>
            <a:srgbClr val="7F7F7F">
              <a:alpha val="2117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08C653-5F19-D0E6-CE4B-F98E906CDFE4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78416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70011C7-01D4-DAC7-6CC7-86A7B25E038E}"/>
              </a:ext>
            </a:extLst>
          </p:cNvPr>
          <p:cNvCxnSpPr>
            <a:stCxn id="2" idx="3"/>
            <a:endCxn id="3" idx="1"/>
          </p:cNvCxnSpPr>
          <p:nvPr/>
        </p:nvCxnSpPr>
        <p:spPr bwMode="auto">
          <a:xfrm flipV="1">
            <a:off x="1656999" y="2736664"/>
            <a:ext cx="678618" cy="1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bevel/>
            <a:headEnd type="none" w="med" len="med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11" name="TextBox 10"/>
          <p:cNvSpPr txBox="1"/>
          <p:nvPr/>
        </p:nvSpPr>
        <p:spPr>
          <a:xfrm>
            <a:off x="604520" y="583109"/>
            <a:ext cx="510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Code Process</a:t>
            </a:r>
            <a:endParaRPr lang="en-US" dirty="0">
              <a:solidFill>
                <a:srgbClr val="C8102E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685800" y="112395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BD2CF13-0681-93E5-6452-2440F07A7A7B}"/>
              </a:ext>
            </a:extLst>
          </p:cNvPr>
          <p:cNvSpPr/>
          <p:nvPr/>
        </p:nvSpPr>
        <p:spPr bwMode="auto">
          <a:xfrm>
            <a:off x="661670" y="2241365"/>
            <a:ext cx="995329" cy="9906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2A65165-5E55-8235-73CE-C5FD05210374}"/>
              </a:ext>
            </a:extLst>
          </p:cNvPr>
          <p:cNvGrpSpPr/>
          <p:nvPr/>
        </p:nvGrpSpPr>
        <p:grpSpPr>
          <a:xfrm>
            <a:off x="2335617" y="2241364"/>
            <a:ext cx="995329" cy="990600"/>
            <a:chOff x="2362199" y="2076449"/>
            <a:chExt cx="995329" cy="99060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98133F24-17F9-1BDE-3F71-336CAE96D546}"/>
                </a:ext>
              </a:extLst>
            </p:cNvPr>
            <p:cNvSpPr/>
            <p:nvPr/>
          </p:nvSpPr>
          <p:spPr bwMode="auto">
            <a:xfrm>
              <a:off x="2362199" y="2076449"/>
              <a:ext cx="995329" cy="9906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" charset="0"/>
              </a:endParaRPr>
            </a:p>
          </p:txBody>
        </p:sp>
        <p:pic>
          <p:nvPicPr>
            <p:cNvPr id="3078" name="Picture 6" descr="Magnifying Glass Cartoon Images - ClipArt Best">
              <a:extLst>
                <a:ext uri="{FF2B5EF4-FFF2-40B4-BE49-F238E27FC236}">
                  <a16:creationId xmlns:a16="http://schemas.microsoft.com/office/drawing/2014/main" id="{4564C053-E7FD-FEFE-D877-2513229A1F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14754" y="2183978"/>
              <a:ext cx="490220" cy="7755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E5E142-3C72-6D19-5857-E004E11968B5}"/>
              </a:ext>
            </a:extLst>
          </p:cNvPr>
          <p:cNvSpPr/>
          <p:nvPr/>
        </p:nvSpPr>
        <p:spPr bwMode="auto">
          <a:xfrm>
            <a:off x="4009565" y="2241364"/>
            <a:ext cx="995329" cy="9906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BD05A84-8845-7FD0-C49E-5FE47563B681}"/>
              </a:ext>
            </a:extLst>
          </p:cNvPr>
          <p:cNvSpPr/>
          <p:nvPr/>
        </p:nvSpPr>
        <p:spPr bwMode="auto">
          <a:xfrm>
            <a:off x="7260941" y="2240725"/>
            <a:ext cx="995329" cy="9906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0843F47-3233-9A64-6A50-D17776402362}"/>
              </a:ext>
            </a:extLst>
          </p:cNvPr>
          <p:cNvSpPr/>
          <p:nvPr/>
        </p:nvSpPr>
        <p:spPr bwMode="auto">
          <a:xfrm>
            <a:off x="5635253" y="2236915"/>
            <a:ext cx="995329" cy="9906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pic>
        <p:nvPicPr>
          <p:cNvPr id="3088" name="Picture 16" descr="color wheel png 20 free Cliparts | Download images on Clipground 2023">
            <a:extLst>
              <a:ext uri="{FF2B5EF4-FFF2-40B4-BE49-F238E27FC236}">
                <a16:creationId xmlns:a16="http://schemas.microsoft.com/office/drawing/2014/main" id="{E0BD5210-F402-8610-4567-54E18D8D5F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87" t="7037" r="-1" b="3260"/>
          <a:stretch/>
        </p:blipFill>
        <p:spPr bwMode="auto">
          <a:xfrm rot="16200000">
            <a:off x="5813580" y="2152553"/>
            <a:ext cx="638674" cy="807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6" name="Picture 24" descr="Upload Icon Vector Illustration 420368 Vector Art at Vecteezy">
            <a:extLst>
              <a:ext uri="{FF2B5EF4-FFF2-40B4-BE49-F238E27FC236}">
                <a16:creationId xmlns:a16="http://schemas.microsoft.com/office/drawing/2014/main" id="{1CCDD1F1-EA06-EDB1-AC07-658DE7B5E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8223" y1="55547" x2="51367" y2="22910"/>
                        <a14:foregroundMark x1="51367" y1="22910" x2="62734" y2="29180"/>
                        <a14:foregroundMark x1="69414" y1="32734" x2="53203" y2="17520"/>
                        <a14:foregroundMark x1="53203" y1="17520" x2="42090" y2="21445"/>
                        <a14:foregroundMark x1="42090" y1="21445" x2="33711" y2="29473"/>
                        <a14:foregroundMark x1="33711" y1="29473" x2="32969" y2="327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59" y="2279464"/>
            <a:ext cx="895350" cy="89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8" name="Picture 26" descr="Clipart Panda - Free Clipart Images">
            <a:extLst>
              <a:ext uri="{FF2B5EF4-FFF2-40B4-BE49-F238E27FC236}">
                <a16:creationId xmlns:a16="http://schemas.microsoft.com/office/drawing/2014/main" id="{AF875C38-2B51-E7F9-CB53-AEDF3D0398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8774" y="2402889"/>
            <a:ext cx="599661" cy="648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00" name="Picture 28" descr="Mathematics Ruler Teacher Measurement Compass-and-straightedge ...">
            <a:extLst>
              <a:ext uri="{FF2B5EF4-FFF2-40B4-BE49-F238E27FC236}">
                <a16:creationId xmlns:a16="http://schemas.microsoft.com/office/drawing/2014/main" id="{029F7829-0138-A4D7-292A-F69A5AD829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596" y="2419350"/>
            <a:ext cx="625265" cy="61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8F540C9-E2B4-0BD3-14D9-8E9524E000F9}"/>
              </a:ext>
            </a:extLst>
          </p:cNvPr>
          <p:cNvCxnSpPr>
            <a:cxnSpLocks/>
            <a:stCxn id="3" idx="3"/>
            <a:endCxn id="4" idx="1"/>
          </p:cNvCxnSpPr>
          <p:nvPr/>
        </p:nvCxnSpPr>
        <p:spPr bwMode="auto">
          <a:xfrm>
            <a:off x="3330946" y="2736664"/>
            <a:ext cx="678619" cy="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bevel/>
            <a:headEnd type="none" w="med" len="med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8B2AFFA-93F9-C15D-7F16-5D0FAF16A70C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 bwMode="auto">
          <a:xfrm flipV="1">
            <a:off x="5004894" y="2732215"/>
            <a:ext cx="630359" cy="4449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bevel/>
            <a:headEnd type="none" w="med" len="med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8D71C31-FEDC-D8F6-E9F8-CDB16312F10E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 bwMode="auto">
          <a:xfrm>
            <a:off x="6630582" y="2732215"/>
            <a:ext cx="630359" cy="3810"/>
          </a:xfrm>
          <a:prstGeom prst="straightConnector1">
            <a:avLst/>
          </a:prstGeom>
          <a:solidFill>
            <a:schemeClr val="accent1"/>
          </a:solidFill>
          <a:ln w="63500" cap="flat" cmpd="sng" algn="ctr">
            <a:solidFill>
              <a:schemeClr val="tx1"/>
            </a:solidFill>
            <a:prstDash val="solid"/>
            <a:bevel/>
            <a:headEnd type="none" w="med" len="med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ABD9669-F0A9-5F34-F2BE-588636AF4D43}"/>
              </a:ext>
            </a:extLst>
          </p:cNvPr>
          <p:cNvSpPr txBox="1"/>
          <p:nvPr/>
        </p:nvSpPr>
        <p:spPr>
          <a:xfrm>
            <a:off x="584835" y="1712639"/>
            <a:ext cx="1148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Univers 75 Black" charset="0"/>
              </a:rPr>
              <a:t>Upload</a:t>
            </a:r>
            <a:endParaRPr lang="en-GB" sz="1800" b="1" dirty="0">
              <a:latin typeface="Univers 75 Black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2AE25D-9585-89BC-5C80-824F2AE1C71F}"/>
              </a:ext>
            </a:extLst>
          </p:cNvPr>
          <p:cNvSpPr txBox="1"/>
          <p:nvPr/>
        </p:nvSpPr>
        <p:spPr>
          <a:xfrm>
            <a:off x="2095772" y="1708441"/>
            <a:ext cx="1475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Univers 75 Black" charset="0"/>
              </a:rPr>
              <a:t>Detect</a:t>
            </a:r>
            <a:endParaRPr lang="en-GB" sz="1800" b="1" dirty="0">
              <a:latin typeface="Univers 75 Black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16EB1D7-B3BE-C914-776F-BB2DA7F808E8}"/>
              </a:ext>
            </a:extLst>
          </p:cNvPr>
          <p:cNvSpPr txBox="1"/>
          <p:nvPr/>
        </p:nvSpPr>
        <p:spPr>
          <a:xfrm>
            <a:off x="3834491" y="1708441"/>
            <a:ext cx="1475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Univers 75 Black" charset="0"/>
              </a:rPr>
              <a:t>Measure</a:t>
            </a:r>
            <a:endParaRPr lang="en-GB" sz="1800" b="1" dirty="0">
              <a:latin typeface="Univers 75 Black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FB683A3-1ADA-E426-1E83-8067B980FA54}"/>
              </a:ext>
            </a:extLst>
          </p:cNvPr>
          <p:cNvSpPr txBox="1"/>
          <p:nvPr/>
        </p:nvSpPr>
        <p:spPr>
          <a:xfrm>
            <a:off x="5395408" y="1708441"/>
            <a:ext cx="1475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Univers 75 Black" charset="0"/>
              </a:rPr>
              <a:t>Identify</a:t>
            </a:r>
            <a:endParaRPr lang="en-GB" sz="1800" b="1" dirty="0">
              <a:latin typeface="Univers 75 Black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47860A0-E4B6-3FFE-F846-4015588B39D8}"/>
              </a:ext>
            </a:extLst>
          </p:cNvPr>
          <p:cNvSpPr txBox="1"/>
          <p:nvPr/>
        </p:nvSpPr>
        <p:spPr>
          <a:xfrm>
            <a:off x="7021095" y="1714140"/>
            <a:ext cx="1475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Univers 75 Black" charset="0"/>
              </a:rPr>
              <a:t>Display</a:t>
            </a:r>
            <a:endParaRPr lang="en-GB" sz="1800" b="1" dirty="0">
              <a:latin typeface="Univers 75 Black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A13951-991A-4584-4AA4-6259488B05B5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</p:spTree>
    <p:extLst>
      <p:ext uri="{BB962C8B-B14F-4D97-AF65-F5344CB8AC3E}">
        <p14:creationId xmlns:p14="http://schemas.microsoft.com/office/powerpoint/2010/main" val="593002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604520" y="583109"/>
            <a:ext cx="510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Upload</a:t>
            </a:r>
            <a:endParaRPr lang="en-US" dirty="0">
              <a:solidFill>
                <a:srgbClr val="C8102E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685800" y="112395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AC8EA89-7837-24AC-B6EB-334D452A3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0395" y="2147828"/>
            <a:ext cx="2686425" cy="847843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4B1AF9-69B0-1F77-68AB-354A5054B6AD}"/>
              </a:ext>
            </a:extLst>
          </p:cNvPr>
          <p:cNvSpPr txBox="1"/>
          <p:nvPr/>
        </p:nvSpPr>
        <p:spPr>
          <a:xfrm>
            <a:off x="685800" y="1428750"/>
            <a:ext cx="4763386" cy="464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Convert original image to grayscale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0AFCEB-C764-4823-4F88-8F7F2F2E9F85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21826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604520" y="583109"/>
            <a:ext cx="510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8102E"/>
                </a:solidFill>
                <a:latin typeface="Univers 75 Black" charset="0"/>
              </a:rPr>
              <a:t>Detect</a:t>
            </a:r>
            <a:endParaRPr lang="en-US" dirty="0">
              <a:solidFill>
                <a:srgbClr val="C8102E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685800" y="112395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1AC8EA89-7837-24AC-B6EB-334D452A33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15685" y="3751215"/>
            <a:ext cx="5912629" cy="53667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4B1AF9-69B0-1F77-68AB-354A5054B6AD}"/>
              </a:ext>
            </a:extLst>
          </p:cNvPr>
          <p:cNvSpPr txBox="1"/>
          <p:nvPr/>
        </p:nvSpPr>
        <p:spPr>
          <a:xfrm>
            <a:off x="685800" y="1428750"/>
            <a:ext cx="4763386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Hough Transform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Pre-allocates matrix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94D0FF-1F55-1DE6-948E-F7E45EF3883C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D7D0DB-80BD-C5A7-0B1E-D551BFCB6B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88" b="-20"/>
          <a:stretch/>
        </p:blipFill>
        <p:spPr>
          <a:xfrm>
            <a:off x="5479666" y="1392285"/>
            <a:ext cx="2607260" cy="2058289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5767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604520" y="583109"/>
            <a:ext cx="510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8102E"/>
                </a:solidFill>
                <a:latin typeface="Univers 75 Black" charset="0"/>
              </a:rPr>
              <a:t>Measure</a:t>
            </a:r>
            <a:endParaRPr lang="en-US" dirty="0">
              <a:solidFill>
                <a:srgbClr val="C8102E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685800" y="1123950"/>
            <a:ext cx="74676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E4B1AF9-69B0-1F77-68AB-354A5054B6AD}"/>
              </a:ext>
            </a:extLst>
          </p:cNvPr>
          <p:cNvSpPr txBox="1"/>
          <p:nvPr/>
        </p:nvSpPr>
        <p:spPr>
          <a:xfrm>
            <a:off x="685800" y="1428750"/>
            <a:ext cx="4763386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Known Background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Harris Edge Detection 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13CE1B-99D8-760D-09B8-7C2D6BA20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4030" y="1352553"/>
            <a:ext cx="3540764" cy="2998287"/>
          </a:xfrm>
          <a:prstGeom prst="rect">
            <a:avLst/>
          </a:prstGeom>
          <a:ln w="28575"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group of candy on graph paper&#10;&#10;Description automatically generated">
            <a:extLst>
              <a:ext uri="{FF2B5EF4-FFF2-40B4-BE49-F238E27FC236}">
                <a16:creationId xmlns:a16="http://schemas.microsoft.com/office/drawing/2014/main" id="{F1F74B78-1FA2-EE73-3345-711247007C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434" t="27778" r="22011" b="17796"/>
          <a:stretch/>
        </p:blipFill>
        <p:spPr>
          <a:xfrm>
            <a:off x="1711591" y="2705460"/>
            <a:ext cx="2286000" cy="1679670"/>
          </a:xfrm>
          <a:prstGeom prst="rect">
            <a:avLst/>
          </a:prstGeom>
          <a:ln w="28575"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482A3F6-FC94-C4E2-952B-11EBCB579001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70009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602461" y="1383328"/>
            <a:ext cx="2295765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600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Determine Offset</a:t>
            </a:r>
          </a:p>
          <a:p>
            <a:pPr>
              <a:spcBef>
                <a:spcPts val="0"/>
              </a:spcBef>
            </a:pPr>
            <a:r>
              <a:rPr lang="en-US" sz="1400" i="1" dirty="0">
                <a:solidFill>
                  <a:srgbClr val="ACA39A"/>
                </a:solidFill>
                <a:latin typeface="Univers 55 Oblique" charset="0"/>
                <a:ea typeface="Univers 55 Oblique" charset="0"/>
                <a:cs typeface="Univers 55 Oblique" charset="0"/>
              </a:rPr>
              <a:t>Scaled to image size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4519" y="583109"/>
            <a:ext cx="775018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Identify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 bwMode="auto">
          <a:xfrm>
            <a:off x="685800" y="1123950"/>
            <a:ext cx="76200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/>
          <p:cNvCxnSpPr/>
          <p:nvPr/>
        </p:nvCxnSpPr>
        <p:spPr bwMode="auto">
          <a:xfrm>
            <a:off x="8458200" y="4816475"/>
            <a:ext cx="0" cy="152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3394791" y="1383328"/>
            <a:ext cx="2354417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600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Calculate Mean RGB</a:t>
            </a:r>
          </a:p>
          <a:p>
            <a:pPr>
              <a:spcBef>
                <a:spcPts val="0"/>
              </a:spcBef>
            </a:pPr>
            <a:r>
              <a:rPr lang="en-US" sz="1400" i="1" dirty="0">
                <a:solidFill>
                  <a:srgbClr val="ACA39A"/>
                </a:solidFill>
                <a:latin typeface="Univers 55 Oblique" charset="0"/>
                <a:ea typeface="Univers 55 Oblique" charset="0"/>
                <a:cs typeface="Univers 55 Oblique" charset="0"/>
              </a:rPr>
              <a:t>Ensures accuracy by removing hotspots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3124200" y="1123950"/>
            <a:ext cx="2059" cy="30480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6243714" y="1383328"/>
            <a:ext cx="2060027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1600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Color Classification</a:t>
            </a:r>
          </a:p>
          <a:p>
            <a:pPr>
              <a:spcBef>
                <a:spcPts val="0"/>
              </a:spcBef>
            </a:pPr>
            <a:r>
              <a:rPr lang="en-US" sz="1400" i="1" dirty="0">
                <a:solidFill>
                  <a:srgbClr val="ACA39A"/>
                </a:solidFill>
                <a:latin typeface="Univers 55 Oblique" charset="0"/>
                <a:ea typeface="Univers 55 Oblique" charset="0"/>
                <a:cs typeface="Univers 55 Oblique" charset="0"/>
              </a:rPr>
              <a:t>Convert RGB to HSV for easier color ID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>
            <a:off x="5975182" y="1123950"/>
            <a:ext cx="2059" cy="30480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B286424-D466-AB74-4B7C-29A4E58BAC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07" b="-1"/>
          <a:stretch/>
        </p:blipFill>
        <p:spPr>
          <a:xfrm>
            <a:off x="369240" y="2722995"/>
            <a:ext cx="2638793" cy="650127"/>
          </a:xfrm>
          <a:prstGeom prst="rect">
            <a:avLst/>
          </a:prstGeom>
          <a:ln>
            <a:solidFill>
              <a:srgbClr val="01000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D20F8E-D400-AE7C-AEFD-577CF743B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5963" y="2647950"/>
            <a:ext cx="2709514" cy="800219"/>
          </a:xfrm>
          <a:prstGeom prst="rect">
            <a:avLst/>
          </a:prstGeom>
          <a:ln>
            <a:solidFill>
              <a:srgbClr val="01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55C4AB-642D-7F61-A0F8-2BAF5E0596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34794" y="2495550"/>
            <a:ext cx="2277865" cy="1600200"/>
          </a:xfrm>
          <a:prstGeom prst="rect">
            <a:avLst/>
          </a:prstGeom>
          <a:ln>
            <a:solidFill>
              <a:srgbClr val="01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351658F-1067-2764-D070-B8E09FA9BF49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453149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90B94F-3B1B-EEE7-26EF-A0FBCD2C3F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55" r="29869" b="-20"/>
          <a:stretch/>
        </p:blipFill>
        <p:spPr>
          <a:xfrm>
            <a:off x="6053328" y="-1"/>
            <a:ext cx="3090672" cy="4636003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13" name="TextBox 12"/>
          <p:cNvSpPr txBox="1"/>
          <p:nvPr/>
        </p:nvSpPr>
        <p:spPr>
          <a:xfrm>
            <a:off x="604520" y="583109"/>
            <a:ext cx="51054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olidFill>
                  <a:srgbClr val="C8102E"/>
                </a:solidFill>
                <a:latin typeface="Univers 75 Black" charset="0"/>
                <a:ea typeface="Univers 75 Black" charset="0"/>
                <a:cs typeface="Univers 75 Black" charset="0"/>
              </a:rPr>
              <a:t>Display</a:t>
            </a:r>
            <a:endParaRPr lang="en-US" sz="2200" dirty="0">
              <a:solidFill>
                <a:srgbClr val="C8102E"/>
              </a:solidFill>
            </a:endParaRPr>
          </a:p>
        </p:txBody>
      </p:sp>
      <p:cxnSp>
        <p:nvCxnSpPr>
          <p:cNvPr id="19" name="Straight Connector 18"/>
          <p:cNvCxnSpPr/>
          <p:nvPr/>
        </p:nvCxnSpPr>
        <p:spPr bwMode="auto">
          <a:xfrm>
            <a:off x="685800" y="1123950"/>
            <a:ext cx="464820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" name="Straight Connector 26"/>
          <p:cNvCxnSpPr/>
          <p:nvPr/>
        </p:nvCxnSpPr>
        <p:spPr bwMode="auto">
          <a:xfrm>
            <a:off x="8458200" y="4816475"/>
            <a:ext cx="0" cy="152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1BE48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Rectangle 13"/>
          <p:cNvSpPr/>
          <p:nvPr/>
        </p:nvSpPr>
        <p:spPr bwMode="auto">
          <a:xfrm>
            <a:off x="6053328" y="-2"/>
            <a:ext cx="3090672" cy="4636003"/>
          </a:xfrm>
          <a:prstGeom prst="rect">
            <a:avLst/>
          </a:prstGeom>
          <a:solidFill>
            <a:srgbClr val="7F7F7F">
              <a:alpha val="2117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3637FF-C1CF-F25F-ED51-736AA3769318}"/>
              </a:ext>
            </a:extLst>
          </p:cNvPr>
          <p:cNvSpPr txBox="1"/>
          <p:nvPr/>
        </p:nvSpPr>
        <p:spPr>
          <a:xfrm>
            <a:off x="685800" y="1428750"/>
            <a:ext cx="4763386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Circles overlaid on original image</a:t>
            </a:r>
          </a:p>
          <a:p>
            <a:pPr marL="285750" indent="-28575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7A6E67"/>
                </a:solidFill>
                <a:latin typeface="ITC Berkeley Oldstyle Medium" charset="0"/>
                <a:ea typeface="ITC Berkeley Oldstyle Medium" charset="0"/>
                <a:cs typeface="ITC Berkeley Oldstyle Medium" charset="0"/>
              </a:rPr>
              <a:t>Marble color and size output in command 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A61309-0E5B-888C-AB2C-2C9A02A34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201" y="2834382"/>
            <a:ext cx="1676400" cy="1565694"/>
          </a:xfrm>
          <a:prstGeom prst="rect">
            <a:avLst/>
          </a:prstGeom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6F06CB-47A8-E83B-3E67-C4980C1F3E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4265" y="2956820"/>
            <a:ext cx="3345655" cy="952500"/>
          </a:xfrm>
          <a:prstGeom prst="rect">
            <a:avLst/>
          </a:prstGeom>
          <a:ln>
            <a:solidFill>
              <a:srgbClr val="01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631F758-59A3-BDEC-F47F-478789303996}"/>
              </a:ext>
            </a:extLst>
          </p:cNvPr>
          <p:cNvSpPr/>
          <p:nvPr/>
        </p:nvSpPr>
        <p:spPr bwMode="auto">
          <a:xfrm>
            <a:off x="6096000" y="4746219"/>
            <a:ext cx="2286000" cy="292912"/>
          </a:xfrm>
          <a:prstGeom prst="rect">
            <a:avLst/>
          </a:prstGeom>
          <a:solidFill>
            <a:srgbClr val="C8102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TC Berkeley Oldstyle Medium"/>
              </a:rPr>
              <a:t>ME 456: Machine Vision</a:t>
            </a:r>
            <a:endParaRPr kumimoji="0" lang="en-GB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TC Berkeley Oldstyle Medium"/>
            </a:endParaRPr>
          </a:p>
        </p:txBody>
      </p:sp>
    </p:spTree>
    <p:extLst>
      <p:ext uri="{BB962C8B-B14F-4D97-AF65-F5344CB8AC3E}">
        <p14:creationId xmlns:p14="http://schemas.microsoft.com/office/powerpoint/2010/main" val="980877867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Univers 67 CondensedBold"/>
        <a:ea typeface=""/>
        <a:cs typeface=""/>
      </a:majorFont>
      <a:minorFont>
        <a:latin typeface="Univers 67 Condensed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resentationWidescreen-WithNumbers_2A" id="{CC13C5E8-C143-B944-BA97-1527C21DCBC9}" vid="{EEBF89D1-1DB3-9E46-A86B-BE711884321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PresentationWidescreen-WithNumbers_2A</Template>
  <TotalTime>440</TotalTime>
  <Words>230</Words>
  <Application>Microsoft Office PowerPoint</Application>
  <PresentationFormat>On-screen Show (16:9)</PresentationFormat>
  <Paragraphs>68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ITC Berkeley Oldstyle Medium</vt:lpstr>
      <vt:lpstr>Times</vt:lpstr>
      <vt:lpstr>Times New Roman</vt:lpstr>
      <vt:lpstr>Univers 55 Oblique</vt:lpstr>
      <vt:lpstr>Univers 67 CondensedBold</vt:lpstr>
      <vt:lpstr>Univers 75 Black</vt:lpstr>
      <vt:lpstr>PowerPoint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Hendley, Nicholas A</dc:creator>
  <cp:lastModifiedBy>Hendley, Nicholas A</cp:lastModifiedBy>
  <cp:revision>3</cp:revision>
  <cp:lastPrinted>2019-02-08T13:46:09Z</cp:lastPrinted>
  <dcterms:created xsi:type="dcterms:W3CDTF">2023-12-07T20:00:33Z</dcterms:created>
  <dcterms:modified xsi:type="dcterms:W3CDTF">2023-12-08T03:23:32Z</dcterms:modified>
</cp:coreProperties>
</file>